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56" r:id="rId1"/>
  </p:sldMasterIdLst>
  <p:notesMasterIdLst>
    <p:notesMasterId r:id="rId30"/>
  </p:notesMasterIdLst>
  <p:handoutMasterIdLst>
    <p:handoutMasterId r:id="rId31"/>
  </p:handoutMasterIdLst>
  <p:sldIdLst>
    <p:sldId id="1283" r:id="rId2"/>
    <p:sldId id="2903" r:id="rId3"/>
    <p:sldId id="2904" r:id="rId4"/>
    <p:sldId id="2905" r:id="rId5"/>
    <p:sldId id="2939" r:id="rId6"/>
    <p:sldId id="2930" r:id="rId7"/>
    <p:sldId id="916" r:id="rId8"/>
    <p:sldId id="2874" r:id="rId9"/>
    <p:sldId id="2875" r:id="rId10"/>
    <p:sldId id="2868" r:id="rId11"/>
    <p:sldId id="2922" r:id="rId12"/>
    <p:sldId id="2923" r:id="rId13"/>
    <p:sldId id="2948" r:id="rId14"/>
    <p:sldId id="2931" r:id="rId15"/>
    <p:sldId id="2932" r:id="rId16"/>
    <p:sldId id="2927" r:id="rId17"/>
    <p:sldId id="2873" r:id="rId18"/>
    <p:sldId id="2933" r:id="rId19"/>
    <p:sldId id="2878" r:id="rId20"/>
    <p:sldId id="2877" r:id="rId21"/>
    <p:sldId id="2934" r:id="rId22"/>
    <p:sldId id="2847" r:id="rId23"/>
    <p:sldId id="2698" r:id="rId24"/>
    <p:sldId id="2761" r:id="rId25"/>
    <p:sldId id="2935" r:id="rId26"/>
    <p:sldId id="2936" r:id="rId27"/>
    <p:sldId id="2950" r:id="rId28"/>
    <p:sldId id="2883" r:id="rId29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3300"/>
    <a:srgbClr val="DD972F"/>
    <a:srgbClr val="0000FF"/>
    <a:srgbClr val="008000"/>
    <a:srgbClr val="FFE5E5"/>
    <a:srgbClr val="FFCCCC"/>
    <a:srgbClr val="FFCC99"/>
    <a:srgbClr val="FF99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85" autoAdjust="0"/>
    <p:restoredTop sz="86442" autoAdjust="0"/>
  </p:normalViewPr>
  <p:slideViewPr>
    <p:cSldViewPr>
      <p:cViewPr varScale="1">
        <p:scale>
          <a:sx n="130" d="100"/>
          <a:sy n="130" d="100"/>
        </p:scale>
        <p:origin x="251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5058" y="108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058" cy="469583"/>
          </a:xfrm>
          <a:prstGeom prst="rect">
            <a:avLst/>
          </a:prstGeom>
        </p:spPr>
        <p:txBody>
          <a:bodyPr vert="horz" lIns="91714" tIns="45857" rIns="91714" bIns="4585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CBI Ag Bankers Webinar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824" y="1"/>
            <a:ext cx="3078058" cy="469583"/>
          </a:xfrm>
          <a:prstGeom prst="rect">
            <a:avLst/>
          </a:prstGeom>
        </p:spPr>
        <p:txBody>
          <a:bodyPr vert="horz" lIns="91714" tIns="45857" rIns="91714" bIns="4585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5/21/20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301"/>
            <a:ext cx="3078058" cy="469583"/>
          </a:xfrm>
          <a:prstGeom prst="rect">
            <a:avLst/>
          </a:prstGeom>
        </p:spPr>
        <p:txBody>
          <a:bodyPr vert="horz" lIns="91714" tIns="45857" rIns="91714" bIns="4585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824" y="8917301"/>
            <a:ext cx="3078058" cy="469583"/>
          </a:xfrm>
          <a:prstGeom prst="rect">
            <a:avLst/>
          </a:prstGeom>
        </p:spPr>
        <p:txBody>
          <a:bodyPr vert="horz" lIns="91714" tIns="45857" rIns="91714" bIns="4585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D1CE0A6-C5CD-4FA6-9D0B-F542E2E05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05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058" cy="469583"/>
          </a:xfrm>
          <a:prstGeom prst="rect">
            <a:avLst/>
          </a:prstGeom>
        </p:spPr>
        <p:txBody>
          <a:bodyPr vert="horz" lIns="91714" tIns="45857" rIns="91714" bIns="4585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824" y="1"/>
            <a:ext cx="3078058" cy="469583"/>
          </a:xfrm>
          <a:prstGeom prst="rect">
            <a:avLst/>
          </a:prstGeom>
        </p:spPr>
        <p:txBody>
          <a:bodyPr vert="horz" lIns="91714" tIns="45857" rIns="91714" bIns="4585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97F790-379E-4C70-98EF-BCAF715B1DA1}" type="datetimeFigureOut">
              <a:rPr lang="en-US"/>
              <a:pPr>
                <a:defRPr/>
              </a:pPr>
              <a:t>5/18/2020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14" tIns="45857" rIns="91714" bIns="4585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567" y="4460242"/>
            <a:ext cx="5681343" cy="4224655"/>
          </a:xfrm>
          <a:prstGeom prst="rect">
            <a:avLst/>
          </a:prstGeom>
        </p:spPr>
        <p:txBody>
          <a:bodyPr vert="horz" lIns="91714" tIns="45857" rIns="91714" bIns="4585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301"/>
            <a:ext cx="3078058" cy="469583"/>
          </a:xfrm>
          <a:prstGeom prst="rect">
            <a:avLst/>
          </a:prstGeom>
        </p:spPr>
        <p:txBody>
          <a:bodyPr vert="horz" lIns="91714" tIns="45857" rIns="91714" bIns="4585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824" y="8917301"/>
            <a:ext cx="3078058" cy="469583"/>
          </a:xfrm>
          <a:prstGeom prst="rect">
            <a:avLst/>
          </a:prstGeom>
        </p:spPr>
        <p:txBody>
          <a:bodyPr vert="horz" lIns="91714" tIns="45857" rIns="91714" bIns="4585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0C7EBF-B314-4365-9234-4A346DEC1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616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0C7EBF-B314-4365-9234-4A346DEC177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243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0C7EBF-B314-4365-9234-4A346DEC177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79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0C7EBF-B314-4365-9234-4A346DEC177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945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0C7EBF-B314-4365-9234-4A346DEC177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01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0C7EBF-B314-4365-9234-4A346DEC177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00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0C7EBF-B314-4365-9234-4A346DEC177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24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0C7EBF-B314-4365-9234-4A346DEC177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2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0C7EBF-B314-4365-9234-4A346DEC177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59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0C7EBF-B314-4365-9234-4A346DEC177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99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5791200"/>
            <a:ext cx="2249488" cy="96361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5791200"/>
            <a:ext cx="6784975" cy="9636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2514600"/>
          </a:xfrm>
          <a:solidFill>
            <a:schemeClr val="accent2"/>
          </a:solidFill>
        </p:spPr>
        <p:txBody>
          <a:bodyPr>
            <a:normAutofit/>
          </a:bodyPr>
          <a:lstStyle>
            <a:lvl1pPr algn="ctr">
              <a:defRPr sz="6600" b="1" cap="sm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59025" y="5771470"/>
            <a:ext cx="6705600" cy="950119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4EDA8AE-725E-4CAF-A32F-B292F4FDA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4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FB6465F-2E11-4F97-A8E0-EF2B5E361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44B5A54-EF2C-4CCE-BADE-0382F58D8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27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49" tIns="45676" rIns="91349" bIns="45676" anchor="ctr"/>
          <a:lstStyle/>
          <a:p>
            <a:pPr algn="ctr" defTabSz="9134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7" descr="ABA logo-Horizontal_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492875"/>
            <a:ext cx="31115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0" y="1143000"/>
            <a:ext cx="9144000" cy="1588"/>
          </a:xfrm>
          <a:prstGeom prst="line">
            <a:avLst/>
          </a:prstGeom>
          <a:ln w="3175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7"/>
            <a:ext cx="8229600" cy="4525963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4pPr>
            <a:lvl5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idx="10"/>
          </p:nvPr>
        </p:nvSpPr>
        <p:spPr>
          <a:xfrm>
            <a:off x="0" y="6400800"/>
            <a:ext cx="1981200" cy="457200"/>
          </a:xfrm>
        </p:spPr>
        <p:txBody>
          <a:bodyPr>
            <a:no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0029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49" tIns="45676" rIns="91349" bIns="45676" anchor="ctr"/>
          <a:lstStyle/>
          <a:p>
            <a:pPr algn="ctr" defTabSz="9134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7" descr="ABA logo-Horizontal_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492875"/>
            <a:ext cx="31115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0" y="1143000"/>
            <a:ext cx="9144000" cy="1588"/>
          </a:xfrm>
          <a:prstGeom prst="line">
            <a:avLst/>
          </a:prstGeom>
          <a:ln w="3175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7"/>
            <a:ext cx="8229600" cy="4525963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4pPr>
            <a:lvl5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idx="10"/>
          </p:nvPr>
        </p:nvSpPr>
        <p:spPr>
          <a:xfrm>
            <a:off x="0" y="6400800"/>
            <a:ext cx="1981200" cy="457200"/>
          </a:xfrm>
        </p:spPr>
        <p:txBody>
          <a:bodyPr>
            <a:no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0029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2400"/>
            <a:ext cx="8153400" cy="1066800"/>
          </a:xfrm>
        </p:spPr>
        <p:txBody>
          <a:bodyPr/>
          <a:lstStyle>
            <a:lvl1pPr>
              <a:defRPr b="1" i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9B9A40D-3688-44ED-9F1C-59BB78F03A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90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26AA58D-9681-4F1A-8EAD-F1A307DA3E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39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>
              <a:defRPr/>
            </a:pPr>
            <a:fld id="{13743A91-7DA5-4A54-935F-E6637E039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2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>
              <a:defRPr/>
            </a:pPr>
            <a:fld id="{4D147B78-E04D-4901-8672-5A26A4DEB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42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5A79D62-16E0-4C8B-B8C4-079766527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56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D1FF519-E5D5-4ACE-9010-6D8ACC007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85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>
            <a:normAutofit/>
          </a:bodyPr>
          <a:lstStyle>
            <a:lvl1pPr algn="l">
              <a:buNone/>
              <a:defRPr sz="34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AFA16A6-F710-4A89-B137-FE5DF639A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97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 algn="ctr">
              <a:defRPr sz="2800"/>
            </a:lvl1pPr>
          </a:lstStyle>
          <a:p>
            <a:pPr>
              <a:defRPr/>
            </a:pPr>
            <a:fld id="{8EAFEED3-85BE-4F05-BFC8-79C579CBD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30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815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229600" y="6365875"/>
            <a:ext cx="533400" cy="244475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24E0C4-91FF-4094-A08B-DEB97922F6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  <p:sldLayoutId id="2147484167" r:id="rId12"/>
    <p:sldLayoutId id="2147484168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b="1" i="1" kern="1200">
          <a:solidFill>
            <a:srgbClr val="375439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400" b="1" i="1">
          <a:solidFill>
            <a:srgbClr val="375439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 i="1">
          <a:solidFill>
            <a:srgbClr val="375439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 i="1">
          <a:solidFill>
            <a:srgbClr val="375439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 i="1">
          <a:solidFill>
            <a:srgbClr val="375439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375439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375439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375439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375439"/>
          </a:solidFill>
          <a:latin typeface="Arial" charset="0"/>
          <a:cs typeface="Arial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100000"/>
        <a:buFont typeface="Wingdings" pitchFamily="2" charset="2"/>
        <a:buChar char="§"/>
        <a:defRPr sz="2900" kern="1200">
          <a:solidFill>
            <a:schemeClr val="tx1"/>
          </a:solidFill>
          <a:latin typeface="Arial" pitchFamily="34" charset="0"/>
          <a:ea typeface="+mn-ea"/>
          <a:cs typeface="Times New Roman" pitchFamily="18" charset="0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100000"/>
        <a:buFont typeface="Wingdings" pitchFamily="2" charset="2"/>
        <a:buChar char="§"/>
        <a:defRPr sz="2600" kern="1200">
          <a:solidFill>
            <a:schemeClr val="tx1"/>
          </a:solidFill>
          <a:latin typeface="Arial" pitchFamily="34" charset="0"/>
          <a:ea typeface="+mn-ea"/>
          <a:cs typeface="Times New Roman" pitchFamily="18" charset="0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100000"/>
        <a:buFont typeface="Wingdings" pitchFamily="2" charset="2"/>
        <a:buChar char="§"/>
        <a:defRPr sz="2300" kern="1200">
          <a:solidFill>
            <a:schemeClr val="tx1"/>
          </a:solidFill>
          <a:latin typeface="Arial" pitchFamily="34" charset="0"/>
          <a:ea typeface="+mn-ea"/>
          <a:cs typeface="Times New Roman" pitchFamily="18" charset="0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Times New Roman" pitchFamily="18" charset="0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C0BEAF"/>
        </a:buClr>
        <a:buSzPct val="10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Times New Roman" pitchFamily="18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rkansasgopwing.blogspot.com/2015/05/budget-feat-of-considerable-importance.htm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umabydesign001.com/2013/06/08/nsa-cataloguing-credit-cards-transactions-also-mistakenly-intercepted-emails-phone-calls-of-americans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xhere.com/en/photo/530542" TargetMode="Externa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inced_beef_meat_cow_cattle_shadow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ewtothislife07-mysubmissivejourney.blogspot.com/2012/02/why-always-good-ones.htm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pexels.com/photo/nature-water-drops-of-water-liquid-40784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ewtothislife07-mysubmissivejourney.blogspot.com/2012/02/why-always-good-ones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illustrations/balloons-team-teamwork-together-3696904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269886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pexels.com/photo/nature-water-drops-of-water-liquid-40784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https://www.flickr.com/photos/lancey/192182945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openxmlformats.org/officeDocument/2006/relationships/hyperlink" Target="https://www.pexels.com/photo/nature-water-drops-of-water-liquid-40784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rrdaniel.com/images/phoenix_fire_bird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ewtothislife07-mysubmissivejourney.blogspot.com/2012/02/why-always-good-ones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yorkfed.org/medialibrary/media/research/capital_markets/Prob_Rec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ishofgold.net/2013/07/11/fogs-7-steps-to-marketing-success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/>
              <a:t>Agriculture &amp; Ag Lending in a Black Swan Environment</a:t>
            </a:r>
          </a:p>
        </p:txBody>
      </p:sp>
      <p:sp>
        <p:nvSpPr>
          <p:cNvPr id="14339" name="Subtitle 13"/>
          <p:cNvSpPr>
            <a:spLocks noGrp="1"/>
          </p:cNvSpPr>
          <p:nvPr>
            <p:ph type="subTitle" idx="1"/>
          </p:nvPr>
        </p:nvSpPr>
        <p:spPr>
          <a:xfrm>
            <a:off x="2438400" y="5896822"/>
            <a:ext cx="6705600" cy="950119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</a:pPr>
            <a:r>
              <a:rPr lang="en-US" sz="1500" b="1" dirty="0">
                <a:solidFill>
                  <a:schemeClr val="tx1"/>
                </a:solidFill>
                <a:latin typeface="Arial" charset="0"/>
                <a:cs typeface="Arial" charset="0"/>
              </a:rPr>
              <a:t>Macro Clinic Video Blog</a:t>
            </a:r>
            <a:r>
              <a:rPr lang="en-US" sz="1500" dirty="0">
                <a:solidFill>
                  <a:schemeClr val="tx1"/>
                </a:solidFill>
                <a:latin typeface="Arial" charset="0"/>
                <a:cs typeface="Arial" charset="0"/>
              </a:rPr>
              <a:t>: www.compeer.com/education</a:t>
            </a:r>
          </a:p>
          <a:p>
            <a:pPr>
              <a:spcBef>
                <a:spcPct val="50000"/>
              </a:spcBef>
            </a:pPr>
            <a:r>
              <a:rPr lang="en-US" sz="1500" b="1" dirty="0">
                <a:latin typeface="Arial" charset="0"/>
                <a:cs typeface="Arial" charset="0"/>
              </a:rPr>
              <a:t>Road Warrior of Agriculture</a:t>
            </a:r>
            <a:r>
              <a:rPr lang="en-US" sz="1500" dirty="0">
                <a:latin typeface="Arial" charset="0"/>
                <a:cs typeface="Arial" charset="0"/>
              </a:rPr>
              <a:t>:  www.cornandsoybeandigest.com</a:t>
            </a:r>
          </a:p>
          <a:p>
            <a:pPr>
              <a:spcBef>
                <a:spcPct val="50000"/>
              </a:spcBef>
            </a:pPr>
            <a:r>
              <a:rPr lang="en-US" sz="1500" b="1" dirty="0">
                <a:latin typeface="Arial" charset="0"/>
                <a:cs typeface="Arial" charset="0"/>
              </a:rPr>
              <a:t>Ag Globe Trotter</a:t>
            </a:r>
            <a:r>
              <a:rPr lang="en-US" sz="1500" dirty="0">
                <a:latin typeface="Arial" charset="0"/>
                <a:cs typeface="Arial" charset="0"/>
              </a:rPr>
              <a:t>:  www.northwestfcs.com</a:t>
            </a:r>
          </a:p>
          <a:p>
            <a:pPr>
              <a:spcBef>
                <a:spcPct val="50000"/>
              </a:spcBef>
            </a:pPr>
            <a:r>
              <a:rPr lang="en-US" sz="1500" b="1" dirty="0">
                <a:latin typeface="Arial" charset="0"/>
                <a:cs typeface="Arial" charset="0"/>
              </a:rPr>
              <a:t>Dave’s GPS &amp; Dashboard Indicators:  </a:t>
            </a:r>
            <a:r>
              <a:rPr lang="en-US" sz="1500" dirty="0">
                <a:latin typeface="Arial" charset="0"/>
                <a:cs typeface="Arial" charset="0"/>
              </a:rPr>
              <a:t>www.farmermac.com</a:t>
            </a:r>
          </a:p>
          <a:p>
            <a:pPr>
              <a:spcBef>
                <a:spcPct val="50000"/>
              </a:spcBef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0" y="2971800"/>
            <a:ext cx="9144000" cy="108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76" tIns="41289" rIns="82576" bIns="41289">
            <a:spAutoFit/>
          </a:bodyPr>
          <a:lstStyle/>
          <a:p>
            <a:pPr algn="ctr" defTabSz="819150">
              <a:lnSpc>
                <a:spcPct val="60000"/>
              </a:lnSpc>
              <a:spcBef>
                <a:spcPct val="50000"/>
              </a:spcBef>
            </a:pPr>
            <a:r>
              <a:rPr lang="en-US" sz="2600" b="1" dirty="0">
                <a:solidFill>
                  <a:schemeClr val="bg1"/>
                </a:solidFill>
                <a:cs typeface="Arial" charset="0"/>
              </a:rPr>
              <a:t>Dr. David M. Kohl</a:t>
            </a:r>
          </a:p>
          <a:p>
            <a:pPr algn="ctr" defTabSz="819150">
              <a:lnSpc>
                <a:spcPct val="60000"/>
              </a:lnSpc>
              <a:spcBef>
                <a:spcPct val="50000"/>
              </a:spcBef>
            </a:pPr>
            <a:r>
              <a:rPr lang="en-US" sz="1500" dirty="0">
                <a:solidFill>
                  <a:schemeClr val="bg1"/>
                </a:solidFill>
                <a:cs typeface="Arial" charset="0"/>
              </a:rPr>
              <a:t>Professor Emeritus, Agricultural and Applied Economics</a:t>
            </a:r>
          </a:p>
          <a:p>
            <a:pPr algn="ctr" defTabSz="819150">
              <a:lnSpc>
                <a:spcPct val="60000"/>
              </a:lnSpc>
              <a:spcBef>
                <a:spcPct val="50000"/>
              </a:spcBef>
            </a:pPr>
            <a:r>
              <a:rPr lang="en-US" sz="1500" dirty="0">
                <a:solidFill>
                  <a:schemeClr val="bg1"/>
                </a:solidFill>
                <a:cs typeface="Arial" charset="0"/>
              </a:rPr>
              <a:t>Member of Academic Hall of Fame, College of Agriculture &amp; Life Sciences</a:t>
            </a:r>
          </a:p>
          <a:p>
            <a:pPr algn="ctr" defTabSz="819150">
              <a:lnSpc>
                <a:spcPct val="60000"/>
              </a:lnSpc>
              <a:spcBef>
                <a:spcPct val="50000"/>
              </a:spcBef>
            </a:pPr>
            <a:r>
              <a:rPr lang="en-US" sz="1500" dirty="0">
                <a:solidFill>
                  <a:schemeClr val="bg1"/>
                </a:solidFill>
                <a:cs typeface="Arial" charset="0"/>
              </a:rPr>
              <a:t>Virginia Tech, Blacksburg, VA</a:t>
            </a:r>
          </a:p>
        </p:txBody>
      </p:sp>
      <p:pic>
        <p:nvPicPr>
          <p:cNvPr id="14341" name="Picture 19" descr="C:\Documents and Settings\VT\My Documents\My Word Documents\AgriVisions\Agrivisions logo w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38600"/>
            <a:ext cx="18161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5486400"/>
            <a:ext cx="9144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76" tIns="41289" rIns="82576" bIns="41289" anchor="ctr">
            <a:spAutoFit/>
          </a:bodyPr>
          <a:lstStyle/>
          <a:p>
            <a:pPr algn="ctr" defTabSz="819150">
              <a:spcBef>
                <a:spcPct val="50000"/>
              </a:spcBef>
            </a:pPr>
            <a:r>
              <a:rPr lang="en-US" sz="1500" dirty="0">
                <a:solidFill>
                  <a:schemeClr val="bg1"/>
                </a:solidFill>
                <a:cs typeface="Arial" charset="0"/>
              </a:rPr>
              <a:t>(540) 961-2094 (Alicia Morris) | (540) 719-0752 (Angela Meadows) | sullylab@vt.edu </a:t>
            </a:r>
          </a:p>
        </p:txBody>
      </p:sp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0" y="6088519"/>
            <a:ext cx="22098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500" b="1" dirty="0">
                <a:solidFill>
                  <a:schemeClr val="bg1"/>
                </a:solidFill>
                <a:cs typeface="Arial" charset="0"/>
              </a:rPr>
              <a:t>May 21,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7D011-0A37-406E-830A-E5066314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Maslow’s Hierarchy of Needs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C4D5D-36A0-4852-8DB1-8768D8DEE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21516E-1F9B-4B44-9F0B-7D44E6192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600200"/>
            <a:ext cx="6324600" cy="494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25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C7439-EE87-40BB-849F-81C953CDD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Post COVID Consumer              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0636D-FD36-426A-99D8-17BABE1E623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minimalist</a:t>
            </a:r>
          </a:p>
          <a:p>
            <a:pPr lvl="1"/>
            <a:r>
              <a:rPr lang="en-US" sz="2000" dirty="0"/>
              <a:t>loss of income/wealth</a:t>
            </a:r>
          </a:p>
          <a:p>
            <a:pPr lvl="1"/>
            <a:r>
              <a:rPr lang="en-US" sz="2000" dirty="0"/>
              <a:t>increased levels across all demographics </a:t>
            </a:r>
          </a:p>
          <a:p>
            <a:pPr lvl="1"/>
            <a:r>
              <a:rPr lang="en-US" sz="2000" dirty="0"/>
              <a:t>very basic needs</a:t>
            </a:r>
          </a:p>
          <a:p>
            <a:pPr lvl="1"/>
            <a:r>
              <a:rPr lang="en-US" sz="2000" dirty="0"/>
              <a:t>pride &amp; esteem on survival</a:t>
            </a:r>
          </a:p>
          <a:p>
            <a:r>
              <a:rPr lang="en-US" sz="2300" dirty="0"/>
              <a:t>frugal</a:t>
            </a:r>
          </a:p>
          <a:p>
            <a:pPr lvl="1"/>
            <a:r>
              <a:rPr lang="en-US" sz="2000" dirty="0"/>
              <a:t>some loss of income/wealth</a:t>
            </a:r>
          </a:p>
          <a:p>
            <a:pPr lvl="1"/>
            <a:r>
              <a:rPr lang="en-US" sz="2000" dirty="0"/>
              <a:t>basic needs, selected experiences/expenditures</a:t>
            </a:r>
          </a:p>
          <a:p>
            <a:pPr lvl="1"/>
            <a:r>
              <a:rPr lang="en-US" sz="2000" dirty="0"/>
              <a:t>75% spending habits of pre COVID</a:t>
            </a:r>
          </a:p>
          <a:p>
            <a:pPr lvl="1"/>
            <a:r>
              <a:rPr lang="en-US" sz="2000" dirty="0"/>
              <a:t>pride in budgeting, savings and rainy day fund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B5457F-4F6E-4674-964D-9E7081183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33C36C-AB70-42C4-B746-42AE14531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10400" y="4800600"/>
            <a:ext cx="1680044" cy="112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65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C7439-EE87-40BB-849F-81C953CDD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Post COVID Consumer              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0636D-FD36-426A-99D8-17BABE1E623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carefree consumer/pogo stick syndrome</a:t>
            </a:r>
          </a:p>
          <a:p>
            <a:pPr lvl="1"/>
            <a:r>
              <a:rPr lang="en-US" sz="2000" dirty="0"/>
              <a:t>impulse &amp; emotionally driven</a:t>
            </a:r>
          </a:p>
          <a:p>
            <a:pPr lvl="1"/>
            <a:r>
              <a:rPr lang="en-US" sz="2000" dirty="0"/>
              <a:t>pent up energy &amp; demand</a:t>
            </a:r>
          </a:p>
          <a:p>
            <a:pPr lvl="1"/>
            <a:r>
              <a:rPr lang="en-US" sz="2000" dirty="0"/>
              <a:t>hits ground running</a:t>
            </a:r>
          </a:p>
          <a:p>
            <a:pPr lvl="1"/>
            <a:r>
              <a:rPr lang="en-US" sz="2000" dirty="0"/>
              <a:t>hit the wall post stimulus</a:t>
            </a:r>
          </a:p>
          <a:p>
            <a:pPr lvl="1"/>
            <a:r>
              <a:rPr lang="en-US" sz="2000" dirty="0"/>
              <a:t>live on income, wealth &amp; credit card</a:t>
            </a:r>
          </a:p>
          <a:p>
            <a:r>
              <a:rPr lang="en-US" sz="2300" dirty="0"/>
              <a:t>alpha spender / investor</a:t>
            </a:r>
          </a:p>
          <a:p>
            <a:pPr lvl="1"/>
            <a:r>
              <a:rPr lang="en-US" sz="2000" dirty="0"/>
              <a:t>strong wealth &amp; income</a:t>
            </a:r>
          </a:p>
          <a:p>
            <a:pPr lvl="1"/>
            <a:r>
              <a:rPr lang="en-US" sz="2000" dirty="0"/>
              <a:t>revert to high end purchases</a:t>
            </a:r>
          </a:p>
          <a:p>
            <a:pPr lvl="1"/>
            <a:r>
              <a:rPr lang="en-US" sz="2000" dirty="0"/>
              <a:t>risk taker with a focus on discounted opportunities</a:t>
            </a:r>
          </a:p>
          <a:p>
            <a:pPr lvl="1"/>
            <a:r>
              <a:rPr lang="en-US" sz="2000" dirty="0"/>
              <a:t>wealth cushion creates shock absorber to future black swan events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B5457F-4F6E-4674-964D-9E7081183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85122A-D309-4C86-B8E7-3D375DFF6D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19800" y="3429000"/>
            <a:ext cx="2313626" cy="172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05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AC1A8-D4D7-472D-80EF-74ECA2B36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36.5 Million Filings for Unemployment Benefits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29D9A-0E41-40A3-ABBC-0FC66E756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689D1B-A7DF-45E7-99C4-6A869D0437D8}"/>
              </a:ext>
            </a:extLst>
          </p:cNvPr>
          <p:cNvSpPr txBox="1"/>
          <p:nvPr/>
        </p:nvSpPr>
        <p:spPr>
          <a:xfrm>
            <a:off x="7086600" y="1828800"/>
            <a:ext cx="1828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Jobless Claims: </a:t>
            </a:r>
          </a:p>
          <a:p>
            <a:r>
              <a:rPr lang="en-US" sz="1600" dirty="0"/>
              <a:t>2.98 M for week ending 5/9</a:t>
            </a:r>
          </a:p>
          <a:p>
            <a:r>
              <a:rPr lang="en-US" sz="1600" dirty="0"/>
              <a:t>3.17 M for week ending 5/2</a:t>
            </a:r>
          </a:p>
          <a:p>
            <a:r>
              <a:rPr lang="en-US" sz="1600" dirty="0"/>
              <a:t>3.84 M for week ending 4/25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AD58A83-7720-4751-B08A-D8BF9357223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1" y="1676400"/>
            <a:ext cx="647699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87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EB1C6-79E8-4EC8-ABC6-0A5D94CEA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Economic Indicators Watchlist </a:t>
            </a:r>
            <a:br>
              <a:rPr lang="en-US" sz="4000" dirty="0"/>
            </a:br>
            <a:r>
              <a:rPr lang="en-US" sz="4000" dirty="0"/>
              <a:t>May &amp; June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64BCE46-A8EF-4EF1-9DFC-D315EA50696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83555217"/>
              </p:ext>
            </p:extLst>
          </p:nvPr>
        </p:nvGraphicFramePr>
        <p:xfrm>
          <a:off x="685800" y="1752600"/>
          <a:ext cx="7086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9212">
                  <a:extLst>
                    <a:ext uri="{9D8B030D-6E8A-4147-A177-3AD203B41FA5}">
                      <a16:colId xmlns:a16="http://schemas.microsoft.com/office/drawing/2014/main" val="4263653445"/>
                    </a:ext>
                  </a:extLst>
                </a:gridCol>
                <a:gridCol w="1654306">
                  <a:extLst>
                    <a:ext uri="{9D8B030D-6E8A-4147-A177-3AD203B41FA5}">
                      <a16:colId xmlns:a16="http://schemas.microsoft.com/office/drawing/2014/main" val="1896776173"/>
                    </a:ext>
                  </a:extLst>
                </a:gridCol>
                <a:gridCol w="1733082">
                  <a:extLst>
                    <a:ext uri="{9D8B030D-6E8A-4147-A177-3AD203B41FA5}">
                      <a16:colId xmlns:a16="http://schemas.microsoft.com/office/drawing/2014/main" val="4967898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u="sng" dirty="0"/>
                        <a:t>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/>
                        <a:t>Pre COVID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/>
                        <a:t>COVID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06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Purchasing Managers Index (PMI)*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283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Consumer Sentiment**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 to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801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Unemployment Rate: U-3 &amp; U-6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3.5% to 7.0%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 to 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465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Factory Utilization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76% - 78%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605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Housing Starts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&lt;800,000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767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Copper Prices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$2.60/lb.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&lt;$2.00/lb.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258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Quarterly Economic Growth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&lt;-30%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288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LEI (Leading Economic Index)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Positive trend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Decrease by 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2549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B4028-A410-473E-A1F2-8F1E9D1A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0B450A-8B8E-4807-A04B-9B515334605A}"/>
              </a:ext>
            </a:extLst>
          </p:cNvPr>
          <p:cNvSpPr txBox="1"/>
          <p:nvPr/>
        </p:nvSpPr>
        <p:spPr>
          <a:xfrm>
            <a:off x="685800" y="51054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*U.S./Rich Nations observation</a:t>
            </a:r>
          </a:p>
          <a:p>
            <a:r>
              <a:rPr lang="en-US" sz="1200" b="1" dirty="0"/>
              <a:t>**University of Michigan: Consumer Sentiment</a:t>
            </a:r>
          </a:p>
        </p:txBody>
      </p:sp>
    </p:spTree>
    <p:extLst>
      <p:ext uri="{BB962C8B-B14F-4D97-AF65-F5344CB8AC3E}">
        <p14:creationId xmlns:p14="http://schemas.microsoft.com/office/powerpoint/2010/main" val="3663374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611DD-2E39-44CA-91C6-F894105A5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Macro Farm Economics- </a:t>
            </a:r>
            <a:br>
              <a:rPr lang="en-US" sz="4000" dirty="0"/>
            </a:br>
            <a:r>
              <a:rPr lang="en-US" sz="4000" dirty="0"/>
              <a:t>Grain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39C42-1998-41DF-B334-F69851826B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/>
          <a:lstStyle/>
          <a:p>
            <a:r>
              <a:rPr lang="en-US" sz="2000" dirty="0"/>
              <a:t>ethanol</a:t>
            </a:r>
          </a:p>
          <a:p>
            <a:pPr lvl="1"/>
            <a:r>
              <a:rPr lang="en-US" sz="1800" dirty="0"/>
              <a:t>oil prices &lt;$20 barrel</a:t>
            </a:r>
          </a:p>
          <a:p>
            <a:pPr lvl="1"/>
            <a:r>
              <a:rPr lang="en-US" sz="1800" dirty="0"/>
              <a:t>breakeven $40/barrel</a:t>
            </a:r>
          </a:p>
          <a:p>
            <a:pPr lvl="1"/>
            <a:r>
              <a:rPr lang="en-US" sz="1800" dirty="0"/>
              <a:t>demand for corn </a:t>
            </a:r>
          </a:p>
          <a:p>
            <a:pPr lvl="1"/>
            <a:r>
              <a:rPr lang="en-US" sz="1800" dirty="0"/>
              <a:t>$2.50 to $3.50 range</a:t>
            </a:r>
          </a:p>
          <a:p>
            <a:r>
              <a:rPr lang="en-US" sz="2000" dirty="0"/>
              <a:t>positive livestock sector on cost side</a:t>
            </a:r>
          </a:p>
          <a:p>
            <a:r>
              <a:rPr lang="en-US" sz="2000" dirty="0"/>
              <a:t>cotton prices </a:t>
            </a:r>
          </a:p>
          <a:p>
            <a:r>
              <a:rPr lang="en-US" sz="2000" dirty="0"/>
              <a:t>soybean prices </a:t>
            </a:r>
          </a:p>
          <a:p>
            <a:r>
              <a:rPr lang="en-US" sz="2000" dirty="0"/>
              <a:t>wheat prices </a:t>
            </a:r>
          </a:p>
          <a:p>
            <a:r>
              <a:rPr lang="en-US" sz="2000" dirty="0"/>
              <a:t>weather</a:t>
            </a:r>
          </a:p>
          <a:p>
            <a:r>
              <a:rPr lang="en-US" sz="2000" dirty="0"/>
              <a:t>strength of the dollar</a:t>
            </a:r>
          </a:p>
          <a:p>
            <a:r>
              <a:rPr lang="en-US" sz="2000" dirty="0"/>
              <a:t>economic health of importing countries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F543E-9AD4-4E9D-9FE8-338091ADB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FBF952A-5FBC-4313-A5CC-55986B1329E5}"/>
              </a:ext>
            </a:extLst>
          </p:cNvPr>
          <p:cNvCxnSpPr>
            <a:cxnSpLocks/>
          </p:cNvCxnSpPr>
          <p:nvPr/>
        </p:nvCxnSpPr>
        <p:spPr>
          <a:xfrm>
            <a:off x="3200400" y="2743200"/>
            <a:ext cx="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46FD1E7-1DC0-4197-B76C-BEA0E4F2D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810000"/>
            <a:ext cx="335309" cy="4755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499D17-3EF3-48C4-B822-4FFE2A718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819400" y="4038600"/>
            <a:ext cx="335309" cy="4755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8BBD6E-324F-4D11-BC00-2AC343C10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514600" y="4419600"/>
            <a:ext cx="335309" cy="4755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3D6030-43AF-41FE-A57D-8032A327E5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29400" y="4876800"/>
            <a:ext cx="2050694" cy="136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09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C368B4-1607-46A4-B5EF-6CA832CB6E3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381000"/>
            <a:ext cx="8153400" cy="5943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BACBFD-544F-4972-B970-F96540198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328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68B3B-B559-4EE5-B655-37541EDEF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Macro Farm Economics- Livestock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B683F-F58B-42C6-9EC5-954295D0E87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schools &amp; universities</a:t>
            </a:r>
          </a:p>
          <a:p>
            <a:r>
              <a:rPr lang="en-US" sz="2400" dirty="0"/>
              <a:t>restaurants- retail food business</a:t>
            </a:r>
          </a:p>
          <a:p>
            <a:r>
              <a:rPr lang="en-US" sz="2400" dirty="0"/>
              <a:t>supply chain issues</a:t>
            </a:r>
          </a:p>
          <a:p>
            <a:pPr lvl="1"/>
            <a:r>
              <a:rPr lang="en-US" sz="2000" dirty="0"/>
              <a:t>U.S./North America</a:t>
            </a:r>
          </a:p>
          <a:p>
            <a:pPr lvl="1"/>
            <a:r>
              <a:rPr lang="en-US" sz="2000" dirty="0"/>
              <a:t>globally</a:t>
            </a:r>
          </a:p>
          <a:p>
            <a:r>
              <a:rPr lang="en-US" sz="2400" dirty="0"/>
              <a:t>economic health </a:t>
            </a:r>
          </a:p>
          <a:p>
            <a:pPr lvl="1"/>
            <a:r>
              <a:rPr lang="en-US" sz="2000" dirty="0"/>
              <a:t>Canada</a:t>
            </a:r>
          </a:p>
          <a:p>
            <a:pPr lvl="1"/>
            <a:r>
              <a:rPr lang="en-US" sz="2000" dirty="0"/>
              <a:t>Mexico</a:t>
            </a:r>
          </a:p>
          <a:p>
            <a:pPr lvl="1"/>
            <a:r>
              <a:rPr lang="en-US" sz="2000" dirty="0"/>
              <a:t>Japan</a:t>
            </a:r>
          </a:p>
          <a:p>
            <a:pPr lvl="1"/>
            <a:r>
              <a:rPr lang="en-US" sz="2000" dirty="0"/>
              <a:t>China</a:t>
            </a:r>
          </a:p>
          <a:p>
            <a:pPr lvl="1"/>
            <a:r>
              <a:rPr lang="en-US" sz="2000" dirty="0"/>
              <a:t>Europe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DB93D-6CA8-4F76-9DB9-D4B873A07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A1DA9E-9C1C-4948-864E-2384D6ED15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72200" y="4876800"/>
            <a:ext cx="2726054" cy="168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77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EF9D1-E207-48F7-A851-FA552DF3A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Poll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94AB9-2224-4095-BFD5-5A6BC7343E2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number of inquiries related to rural properties since COVID-19 have: </a:t>
            </a:r>
          </a:p>
          <a:p>
            <a:pPr marL="881063" lvl="1" indent="-514350">
              <a:buFont typeface="+mj-lt"/>
              <a:buAutoNum type="alphaLcParenR"/>
            </a:pPr>
            <a:r>
              <a:rPr lang="en-US" dirty="0"/>
              <a:t>increased.</a:t>
            </a:r>
          </a:p>
          <a:p>
            <a:pPr marL="881063" lvl="1" indent="-514350">
              <a:buFont typeface="+mj-lt"/>
              <a:buAutoNum type="alphaLcParenR"/>
            </a:pPr>
            <a:r>
              <a:rPr lang="en-US" dirty="0"/>
              <a:t>remained the same.</a:t>
            </a:r>
          </a:p>
          <a:p>
            <a:pPr marL="881063" lvl="1" indent="-514350">
              <a:buFont typeface="+mj-lt"/>
              <a:buAutoNum type="alphaLcParenR"/>
            </a:pPr>
            <a:r>
              <a:rPr lang="en-US" dirty="0"/>
              <a:t>decreased.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62D2-5853-4128-B7D7-D90E5AE58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B3B5DE-1E9A-4C8E-8A55-84C0020405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24600" y="3505200"/>
            <a:ext cx="204723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49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D007F-8F0B-429C-8CE4-D97137EF4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COVID-19 Land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F3108-D4B5-4E6A-8A61-60538413D7F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last line of defense</a:t>
            </a:r>
          </a:p>
          <a:p>
            <a:r>
              <a:rPr lang="en-US" dirty="0"/>
              <a:t>equity bridge that provides economic bridge</a:t>
            </a:r>
          </a:p>
          <a:p>
            <a:r>
              <a:rPr lang="en-US" dirty="0"/>
              <a:t>rise of interest rates</a:t>
            </a:r>
          </a:p>
          <a:p>
            <a:r>
              <a:rPr lang="en-US" dirty="0"/>
              <a:t>drastic policy changes</a:t>
            </a:r>
          </a:p>
          <a:p>
            <a:pPr lvl="1"/>
            <a:r>
              <a:rPr lang="en-US" dirty="0"/>
              <a:t>refinances</a:t>
            </a:r>
          </a:p>
          <a:p>
            <a:pPr lvl="1"/>
            <a:r>
              <a:rPr lang="en-US" dirty="0"/>
              <a:t>movement towards cash</a:t>
            </a:r>
          </a:p>
          <a:p>
            <a:r>
              <a:rPr lang="en-US" dirty="0"/>
              <a:t>demand increase for rural properties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A4E0F-1268-4413-98FB-1B75F992B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996EE9-883C-4AE6-9BE9-D68DBDBDC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2895600"/>
            <a:ext cx="243577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50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3378-8A12-492D-BCD9-518A70F27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Black Swan Progression -</a:t>
            </a:r>
            <a:br>
              <a:rPr lang="en-US" sz="4000" dirty="0"/>
            </a:br>
            <a:r>
              <a:rPr lang="en-US" sz="4000" dirty="0"/>
              <a:t>Dirty Bird 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CB88CE0-64B7-4A95-8678-DCA77BE38B3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39000" y="228600"/>
            <a:ext cx="1371759" cy="8572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5FF29-61EF-4CC2-ADE5-B767BC980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8200" y="6400800"/>
            <a:ext cx="533400" cy="244475"/>
          </a:xfrm>
        </p:spPr>
        <p:txBody>
          <a:bodyPr/>
          <a:lstStyle/>
          <a:p>
            <a:pPr>
              <a:defRPr/>
            </a:pPr>
            <a:fld id="{D9B9A40D-3688-44ED-9F1C-59BB78F03A1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95CFE33-C0A2-40A3-BFFA-E4496E27B221}"/>
              </a:ext>
            </a:extLst>
          </p:cNvPr>
          <p:cNvSpPr txBox="1">
            <a:spLocks/>
          </p:cNvSpPr>
          <p:nvPr/>
        </p:nvSpPr>
        <p:spPr bwMode="auto">
          <a:xfrm>
            <a:off x="609600" y="1524000"/>
            <a:ext cx="4953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2900"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2pPr>
            <a:lvl3pPr marL="914400" indent="-22860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2300"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3pPr>
            <a:lvl4pPr marL="1371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4pPr>
            <a:lvl5pPr marL="1828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10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i="1" dirty="0"/>
              <a:t>Dirty Bird or Phase I – Splash  </a:t>
            </a:r>
          </a:p>
          <a:p>
            <a:pPr marL="0" indent="0">
              <a:buNone/>
            </a:pPr>
            <a:r>
              <a:rPr lang="en-US" sz="1800" b="1" i="1" dirty="0"/>
              <a:t>(March 1 to May 1, 2020)</a:t>
            </a:r>
          </a:p>
          <a:p>
            <a:r>
              <a:rPr lang="en-US" sz="1800" dirty="0"/>
              <a:t>job losses</a:t>
            </a:r>
          </a:p>
          <a:p>
            <a:r>
              <a:rPr lang="en-US" sz="1800" dirty="0"/>
              <a:t>preventative health</a:t>
            </a:r>
          </a:p>
          <a:p>
            <a:r>
              <a:rPr lang="en-US" sz="1800" dirty="0"/>
              <a:t>consumer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/>
              <a:t>shutdown, back to the basics</a:t>
            </a:r>
          </a:p>
          <a:p>
            <a:r>
              <a:rPr lang="en-US" sz="1800" dirty="0"/>
              <a:t>40% consumer based economy</a:t>
            </a:r>
          </a:p>
          <a:p>
            <a:pPr lvl="1"/>
            <a:r>
              <a:rPr lang="en-US" sz="1600" dirty="0"/>
              <a:t>0-25% of sales</a:t>
            </a:r>
          </a:p>
          <a:p>
            <a:r>
              <a:rPr lang="en-US" sz="1800" dirty="0"/>
              <a:t>global economy on life support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b="1" i="1" dirty="0"/>
              <a:t>Business &amp; Personal:</a:t>
            </a:r>
            <a:r>
              <a:rPr lang="en-US" sz="1800" dirty="0"/>
              <a:t>	</a:t>
            </a:r>
          </a:p>
          <a:p>
            <a:r>
              <a:rPr lang="en-US" sz="1800" dirty="0"/>
              <a:t>shock</a:t>
            </a:r>
          </a:p>
          <a:p>
            <a:r>
              <a:rPr lang="en-US" sz="1800" dirty="0"/>
              <a:t>numbness</a:t>
            </a:r>
          </a:p>
          <a:p>
            <a:r>
              <a:rPr lang="en-US" sz="1800" dirty="0"/>
              <a:t>anxiety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1F526E-C5AE-4F74-B43F-BE1EBA79B3CC}"/>
              </a:ext>
            </a:extLst>
          </p:cNvPr>
          <p:cNvSpPr txBox="1"/>
          <p:nvPr/>
        </p:nvSpPr>
        <p:spPr>
          <a:xfrm>
            <a:off x="5562600" y="1857901"/>
            <a:ext cx="3203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b="1" i="1" dirty="0"/>
              <a:t>Needs: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time to absorb information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reality check	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A533BB-E00E-4D07-A4CA-CB13634A67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3581400"/>
            <a:ext cx="2956548" cy="2862262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2FA2302-8056-4413-851C-2770F3DBDB0B}"/>
              </a:ext>
            </a:extLst>
          </p:cNvPr>
          <p:cNvCxnSpPr>
            <a:cxnSpLocks/>
          </p:cNvCxnSpPr>
          <p:nvPr/>
        </p:nvCxnSpPr>
        <p:spPr>
          <a:xfrm>
            <a:off x="5105400" y="5105400"/>
            <a:ext cx="1828800" cy="0"/>
          </a:xfrm>
          <a:prstGeom prst="straightConnector1">
            <a:avLst/>
          </a:prstGeom>
          <a:ln w="88900">
            <a:solidFill>
              <a:srgbClr val="C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720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7B7D6-49AA-4990-9A2A-795A5F8D9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8153400" cy="1066800"/>
          </a:xfrm>
        </p:spPr>
        <p:txBody>
          <a:bodyPr/>
          <a:lstStyle/>
          <a:p>
            <a:r>
              <a:rPr lang="en-US" sz="3300" dirty="0"/>
              <a:t>COVID-19 The Black Swan Disruptor- </a:t>
            </a:r>
            <a:r>
              <a:rPr lang="en-US" sz="3200" dirty="0"/>
              <a:t>Positives for Agriculture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EF7D3-0262-4E75-BD9C-309452C1664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importance of a diversified safe food, fiber &amp; fuel source- basics of life</a:t>
            </a:r>
          </a:p>
          <a:p>
            <a:r>
              <a:rPr lang="en-US" dirty="0"/>
              <a:t>reassurance of transparency in where food is produced, processed &amp; distributed </a:t>
            </a:r>
          </a:p>
          <a:p>
            <a:r>
              <a:rPr lang="en-US" dirty="0"/>
              <a:t>healthy soil &amp; water</a:t>
            </a:r>
          </a:p>
          <a:p>
            <a:pPr lvl="1"/>
            <a:r>
              <a:rPr lang="en-US" dirty="0"/>
              <a:t>plants, humans, animals &amp; environment</a:t>
            </a:r>
          </a:p>
          <a:p>
            <a:r>
              <a:rPr lang="en-US" dirty="0"/>
              <a:t>local niche markets, agritourism, post COVID boom</a:t>
            </a:r>
          </a:p>
          <a:p>
            <a:r>
              <a:rPr lang="en-US" dirty="0"/>
              <a:t>repositioning of the image of agriculture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3BF72-6691-419D-9CAA-082693B00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51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99A9C-A358-42A2-AAE7-6141A2BD2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Customer Plan for Navigating the Whitewater of COVID-19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5FC115-0DA5-439F-9D4E-24C21E0B9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5FA9C0C-E936-4D14-BFB9-D826F8FB63D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800" u="sng" dirty="0"/>
              <a:t>Black Swans to Phoenix</a:t>
            </a:r>
          </a:p>
          <a:p>
            <a:r>
              <a:rPr lang="en-US" sz="2800" dirty="0"/>
              <a:t>get financials in order, document your losses</a:t>
            </a:r>
          </a:p>
          <a:p>
            <a:r>
              <a:rPr lang="en-US" sz="2800" dirty="0"/>
              <a:t>conduct 3 to 4 years of trend analysis</a:t>
            </a:r>
          </a:p>
          <a:p>
            <a:r>
              <a:rPr lang="en-US" sz="2800" dirty="0"/>
              <a:t>assess equity depletion</a:t>
            </a:r>
          </a:p>
          <a:p>
            <a:r>
              <a:rPr lang="en-US" sz="2800" dirty="0"/>
              <a:t>open communications with your lender</a:t>
            </a:r>
          </a:p>
          <a:p>
            <a:r>
              <a:rPr lang="en-US" sz="2800" dirty="0"/>
              <a:t>seek counsel from accountant on sale of assets</a:t>
            </a:r>
          </a:p>
          <a:p>
            <a:r>
              <a:rPr lang="en-US" sz="2800" dirty="0"/>
              <a:t>one page action plan in writing</a:t>
            </a:r>
          </a:p>
          <a:p>
            <a:r>
              <a:rPr lang="en-US" sz="2800" dirty="0"/>
              <a:t>seek financial and mental health counseling if needed</a:t>
            </a:r>
          </a:p>
        </p:txBody>
      </p:sp>
    </p:spTree>
    <p:extLst>
      <p:ext uri="{BB962C8B-B14F-4D97-AF65-F5344CB8AC3E}">
        <p14:creationId xmlns:p14="http://schemas.microsoft.com/office/powerpoint/2010/main" val="2929396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99712-E5BF-4433-8425-8043D12B2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Business IQ: Management Factors</a:t>
            </a:r>
            <a:br>
              <a:rPr lang="en-US" sz="3600" dirty="0"/>
            </a:br>
            <a:r>
              <a:rPr lang="en-US" sz="2800" dirty="0"/>
              <a:t>Critical Questions for Crucial Conversations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AB6D96-F24C-4E30-9229-CC6374FFB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52" y="1219201"/>
            <a:ext cx="8458315" cy="540881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04155-734E-46E9-AD07-4911DF1BB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180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AC50D-49EE-4904-A975-98B093483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-319088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a typeface="Calibri" panose="020F0502020204030204" pitchFamily="34" charset="0"/>
                <a:cs typeface="Times New Roman" pitchFamily="18" charset="0"/>
              </a:rPr>
              <a:t>Business IQ: Management Factors</a:t>
            </a:r>
            <a:b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en-US" sz="2800" dirty="0">
                <a:ea typeface="Calibri" panose="020F0502020204030204" pitchFamily="34" charset="0"/>
                <a:cs typeface="Times New Roman" pitchFamily="18" charset="0"/>
              </a:rPr>
              <a:t>Critical Questions for Crucial Conversations  1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416F9-E6C4-4EC7-99F4-F15F2BB3C1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153400" cy="4876800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b="1" u="sng" dirty="0">
                <a:ea typeface="Calibri" panose="020F0502020204030204" pitchFamily="34" charset="0"/>
              </a:rPr>
              <a:t>Progressive Business Characteristics: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200" b="1" dirty="0">
                <a:ea typeface="Calibri" panose="020F0502020204030204" pitchFamily="34" charset="0"/>
                <a:cs typeface="Arial" panose="020B0604020202020204" pitchFamily="34" charset="0"/>
              </a:rPr>
              <a:t>To be considered a “Progressive” Business, farms must score in the green in four of these five checklist items (#2, #6, #7, #8, #14).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b="1" dirty="0">
                <a:ea typeface="Calibri" panose="020F0502020204030204" pitchFamily="34" charset="0"/>
              </a:rPr>
              <a:t>#2 Know cost of production by enterprise:  </a:t>
            </a:r>
            <a:r>
              <a:rPr lang="en-US" sz="1400" dirty="0">
                <a:ea typeface="Calibri" panose="020F0502020204030204" pitchFamily="34" charset="0"/>
              </a:rPr>
              <a:t>Know the cost of production by enterprise and are able to readily explain which enterprise is the most profitable. 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b="1" dirty="0">
                <a:ea typeface="Calibri" panose="020F0502020204030204" pitchFamily="34" charset="0"/>
              </a:rPr>
              <a:t>#6 Financial sensitivity analysis</a:t>
            </a:r>
            <a:r>
              <a:rPr lang="en-US" sz="1400" dirty="0">
                <a:ea typeface="Calibri" panose="020F0502020204030204" pitchFamily="34" charset="0"/>
              </a:rPr>
              <a:t>: Know how changes in price, production, cost and/or interest rates affect the bottom line.  Complete different scenarios in their cash flows to test this for their business/operation.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b="1" dirty="0">
                <a:ea typeface="Calibri" panose="020F0502020204030204" pitchFamily="34" charset="0"/>
              </a:rPr>
              <a:t>#7 Understand financial ratios:</a:t>
            </a:r>
            <a:r>
              <a:rPr lang="en-US" sz="1400" dirty="0">
                <a:ea typeface="Calibri" panose="020F0502020204030204" pitchFamily="34" charset="0"/>
              </a:rPr>
              <a:t> A dashboard of financials (5 to 7 ratios) that they do a 3 to 5-year trend analysis on their business?  Second, benchmark these ratios to other businesses like the Illinois FBFM or University of Minnesota’s </a:t>
            </a:r>
            <a:r>
              <a:rPr lang="en-US" sz="1400" dirty="0">
                <a:solidFill>
                  <a:prstClr val="black"/>
                </a:solidFill>
                <a:ea typeface="Calibri" panose="020F0502020204030204" pitchFamily="34" charset="0"/>
              </a:rPr>
              <a:t>FINBIN.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b="1" dirty="0">
                <a:ea typeface="Calibri" panose="020F0502020204030204" pitchFamily="34" charset="0"/>
              </a:rPr>
              <a:t>#8 Work with an advisory team and lender:</a:t>
            </a:r>
            <a:r>
              <a:rPr lang="en-US" sz="1400" dirty="0">
                <a:ea typeface="Calibri" panose="020F0502020204030204" pitchFamily="34" charset="0"/>
              </a:rPr>
              <a:t>  Establish an advisory team consisting of a lender, crop or livestock consultant, and possibly a financial planner, etc.  If so, do they meet 2 to 4 times a year?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b="1" dirty="0">
                <a:ea typeface="Calibri" panose="020F0502020204030204" pitchFamily="34" charset="0"/>
              </a:rPr>
              <a:t>#14 Educational seminars/courses:</a:t>
            </a:r>
            <a:r>
              <a:rPr lang="en-US" sz="1400" dirty="0">
                <a:ea typeface="Calibri" panose="020F0502020204030204" pitchFamily="34" charset="0"/>
              </a:rPr>
              <a:t>  Attend or take five educational seminars or courses a year.  One should be outside of the industry of agriculture. 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endParaRPr lang="en-US" sz="1100" b="1" dirty="0">
              <a:solidFill>
                <a:prstClr val="black"/>
              </a:solidFill>
              <a:latin typeface="Arial" charset="0"/>
              <a:cs typeface="+mn-cs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endParaRPr lang="en-US" sz="1100" i="1" dirty="0">
              <a:solidFill>
                <a:prstClr val="black"/>
              </a:solidFill>
              <a:latin typeface="Arial" charset="0"/>
              <a:cs typeface="+mn-cs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en-US" sz="1100" i="1" dirty="0">
                <a:solidFill>
                  <a:prstClr val="black"/>
                </a:solidFill>
                <a:latin typeface="Arial" charset="0"/>
                <a:cs typeface="+mn-cs"/>
              </a:rPr>
              <a:t>Developed by: Dr. David M. Kohl, Professor Emeritus, Ag &amp; Applied Economics, Virginia Tech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2799B-BF28-4108-90EE-5C58BFD53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248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AC50D-49EE-4904-A975-98B093483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-319088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a typeface="Calibri" panose="020F0502020204030204" pitchFamily="34" charset="0"/>
                <a:cs typeface="Times New Roman" pitchFamily="18" charset="0"/>
              </a:rPr>
              <a:t>Business IQ: Management Factors</a:t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en-US" sz="2800" dirty="0">
                <a:ea typeface="Calibri" panose="020F0502020204030204" pitchFamily="34" charset="0"/>
                <a:cs typeface="Times New Roman" pitchFamily="18" charset="0"/>
              </a:rPr>
              <a:t>Critical Questions for Crucial Conversations 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416F9-E6C4-4EC7-99F4-F15F2BB3C1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b="1" u="sng" dirty="0">
                <a:ea typeface="Calibri" panose="020F0502020204030204" pitchFamily="34" charset="0"/>
              </a:rPr>
              <a:t>Struggling Business Attempting Turnaround Characteristics: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200" b="1" dirty="0">
                <a:ea typeface="Calibri" panose="020F0502020204030204" pitchFamily="34" charset="0"/>
              </a:rPr>
              <a:t>To be considered attempting a successful turnaround, farms must score in the green in four of these five checklist items (#3, #5, #8, #11, #12).</a:t>
            </a:r>
            <a:endParaRPr lang="en-US" sz="12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b="1" dirty="0">
                <a:ea typeface="Calibri" panose="020F0502020204030204" pitchFamily="34" charset="0"/>
              </a:rPr>
              <a:t>#3 Goals - business, family &amp; personal: </a:t>
            </a:r>
            <a:r>
              <a:rPr lang="en-US" sz="1400" dirty="0">
                <a:ea typeface="Calibri" panose="020F0502020204030204" pitchFamily="34" charset="0"/>
              </a:rPr>
              <a:t>Written business, family and personal goals.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b="1" dirty="0">
                <a:ea typeface="Calibri" panose="020F0502020204030204" pitchFamily="34" charset="0"/>
              </a:rPr>
              <a:t>#5 Projected cash flow: </a:t>
            </a:r>
            <a:r>
              <a:rPr lang="en-US" sz="1400" dirty="0">
                <a:ea typeface="Calibri" panose="020F0502020204030204" pitchFamily="34" charset="0"/>
              </a:rPr>
              <a:t>Completed a cash flow.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b="1" dirty="0">
                <a:ea typeface="Calibri" panose="020F0502020204030204" pitchFamily="34" charset="0"/>
              </a:rPr>
              <a:t>#8 Work with an advisory team and lender: </a:t>
            </a:r>
            <a:r>
              <a:rPr lang="en-US" sz="1400" dirty="0">
                <a:ea typeface="Calibri" panose="020F0502020204030204" pitchFamily="34" charset="0"/>
              </a:rPr>
              <a:t>Exhibit willingness to be coached by an advisory team and lender.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b="1" dirty="0">
                <a:ea typeface="Calibri" panose="020F0502020204030204" pitchFamily="34" charset="0"/>
              </a:rPr>
              <a:t>#11 Modest lifestyle habits, family living budget: </a:t>
            </a:r>
            <a:r>
              <a:rPr lang="en-US" sz="1400" dirty="0">
                <a:ea typeface="Calibri" panose="020F0502020204030204" pitchFamily="34" charset="0"/>
              </a:rPr>
              <a:t>Take modest family withdrawals and have a family living budget.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b="1" dirty="0">
                <a:ea typeface="Calibri" panose="020F0502020204030204" pitchFamily="34" charset="0"/>
              </a:rPr>
              <a:t>#12 Written plan/business owner plan: </a:t>
            </a:r>
            <a:r>
              <a:rPr lang="en-US" sz="1400" dirty="0">
                <a:ea typeface="Calibri" panose="020F0502020204030204" pitchFamily="34" charset="0"/>
              </a:rPr>
              <a:t>Developed and executed a one-page written plan on how they will improve cash flows, profits and what is the likelihood of the turnaround of business.  If not, problems can continue.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endParaRPr lang="en-US" sz="1100" i="1" dirty="0">
              <a:solidFill>
                <a:prstClr val="black"/>
              </a:solidFill>
              <a:latin typeface="Arial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endParaRPr lang="en-US" sz="1100" i="1" dirty="0">
              <a:solidFill>
                <a:prstClr val="black"/>
              </a:solidFill>
              <a:latin typeface="Arial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en-US" sz="1100" i="1" dirty="0">
                <a:solidFill>
                  <a:prstClr val="black"/>
                </a:solidFill>
                <a:latin typeface="Arial" charset="0"/>
              </a:rPr>
              <a:t>Developed by: Dr. David M. Kohl, Professor Emeritus, Ag &amp; Applied Economics, Virginia Tech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2799B-BF28-4108-90EE-5C58BFD53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B9A40D-3688-44ED-9F1C-59BB78F03A12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826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99A9C-A358-42A2-AAE7-6141A2BD2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Lender Plan for Navigating the Whitewater of COVID-19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5FC115-0DA5-439F-9D4E-24C21E0B9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5FA9C0C-E936-4D14-BFB9-D826F8FB63D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z="2500" dirty="0"/>
              <a:t>transparent communications between relationship officer, analyst and loan committee</a:t>
            </a:r>
          </a:p>
          <a:p>
            <a:r>
              <a:rPr lang="en-US" sz="2500" dirty="0"/>
              <a:t>interest only or principal deferment where appropriate</a:t>
            </a:r>
          </a:p>
          <a:p>
            <a:r>
              <a:rPr lang="en-US" sz="2500" dirty="0"/>
              <a:t>documentation if SBA &amp; USDA program was utilized</a:t>
            </a:r>
          </a:p>
          <a:p>
            <a:r>
              <a:rPr lang="en-US" sz="2500" dirty="0"/>
              <a:t>3 to 4 years of trend analysis to isolate COVID losses</a:t>
            </a:r>
          </a:p>
          <a:p>
            <a:r>
              <a:rPr lang="en-US" sz="2500" dirty="0"/>
              <a:t>watch build up of non-traditional debt</a:t>
            </a:r>
          </a:p>
          <a:p>
            <a:r>
              <a:rPr lang="en-US" sz="2500" dirty="0"/>
              <a:t>be sensitive to knee-jerk reaction</a:t>
            </a:r>
          </a:p>
          <a:p>
            <a:pPr lvl="1"/>
            <a:r>
              <a:rPr lang="en-US" sz="2500" dirty="0"/>
              <a:t>reputation risk/community risk</a:t>
            </a:r>
          </a:p>
          <a:p>
            <a:r>
              <a:rPr lang="en-US" sz="2500" dirty="0"/>
              <a:t>mental recharge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5522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EF9D1-E207-48F7-A851-FA552DF3A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Poll #3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62D2-5853-4128-B7D7-D90E5AE58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B3B5DE-1E9A-4C8E-8A55-84C0020405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62966" y="3505200"/>
            <a:ext cx="2047234" cy="32004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5970F0-2B4F-4FBD-8C37-3431C0FA3C8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197352" cy="4495800"/>
          </a:xfrm>
        </p:spPr>
        <p:txBody>
          <a:bodyPr/>
          <a:lstStyle/>
          <a:p>
            <a:r>
              <a:rPr lang="en-US" sz="2400" dirty="0"/>
              <a:t>How has the amount of customer interaction changed during the COVID-19 pandemic? It has: </a:t>
            </a:r>
          </a:p>
          <a:p>
            <a:pPr marL="823913" lvl="1" indent="-457200">
              <a:buFont typeface="+mj-lt"/>
              <a:buAutoNum type="alphaLcParenR"/>
            </a:pPr>
            <a:r>
              <a:rPr lang="en-US" sz="2100" dirty="0"/>
              <a:t>increased.</a:t>
            </a:r>
          </a:p>
          <a:p>
            <a:pPr marL="823913" lvl="1" indent="-457200">
              <a:buFont typeface="+mj-lt"/>
              <a:buAutoNum type="alphaLcParenR"/>
            </a:pPr>
            <a:r>
              <a:rPr lang="en-US" sz="2100" dirty="0"/>
              <a:t>decreased.</a:t>
            </a:r>
          </a:p>
          <a:p>
            <a:pPr marL="823913" lvl="1" indent="-457200">
              <a:buFont typeface="+mj-lt"/>
              <a:buAutoNum type="alphaLcParenR"/>
            </a:pPr>
            <a:r>
              <a:rPr lang="en-US" sz="2100" dirty="0"/>
              <a:t>remained the same.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B9BDDED-310F-4B2B-BE18-E4D4ED553094}"/>
              </a:ext>
            </a:extLst>
          </p:cNvPr>
          <p:cNvSpPr txBox="1">
            <a:spLocks/>
          </p:cNvSpPr>
          <p:nvPr/>
        </p:nvSpPr>
        <p:spPr bwMode="auto">
          <a:xfrm>
            <a:off x="5029200" y="1600200"/>
            <a:ext cx="319735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2900"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2pPr>
            <a:lvl3pPr marL="914400" indent="-22860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2300"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3pPr>
            <a:lvl4pPr marL="1371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4pPr>
            <a:lvl5pPr marL="1828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10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What has been your primary mode of interaction with customers?</a:t>
            </a:r>
          </a:p>
          <a:p>
            <a:pPr marL="823913" lvl="1" indent="-457200">
              <a:buFont typeface="+mj-lt"/>
              <a:buAutoNum type="alphaLcParenR"/>
            </a:pPr>
            <a:r>
              <a:rPr lang="en-US" sz="2100" dirty="0"/>
              <a:t>Phone call</a:t>
            </a:r>
          </a:p>
          <a:p>
            <a:pPr marL="823913" lvl="1" indent="-457200">
              <a:buFont typeface="+mj-lt"/>
              <a:buAutoNum type="alphaLcParenR"/>
            </a:pPr>
            <a:r>
              <a:rPr lang="en-US" sz="2100" dirty="0"/>
              <a:t>Text</a:t>
            </a:r>
          </a:p>
          <a:p>
            <a:pPr marL="823913" lvl="1" indent="-457200">
              <a:buFont typeface="+mj-lt"/>
              <a:buAutoNum type="alphaLcParenR"/>
            </a:pPr>
            <a:r>
              <a:rPr lang="en-US" sz="2100" dirty="0"/>
              <a:t>Email</a:t>
            </a:r>
          </a:p>
          <a:p>
            <a:pPr marL="823913" lvl="1" indent="-457200">
              <a:buFont typeface="+mj-lt"/>
              <a:buAutoNum type="alphaLcParenR"/>
            </a:pPr>
            <a:r>
              <a:rPr lang="en-US" sz="2100" dirty="0"/>
              <a:t>Face-to-face</a:t>
            </a:r>
          </a:p>
          <a:p>
            <a:pPr marL="823913" lvl="1" indent="-457200">
              <a:buFont typeface="+mj-lt"/>
              <a:buAutoNum type="alphaLcParenR"/>
            </a:pPr>
            <a:r>
              <a:rPr lang="en-US" sz="2100" dirty="0"/>
              <a:t>Video call</a:t>
            </a:r>
          </a:p>
          <a:p>
            <a:pPr marL="823913" lvl="1" indent="-457200">
              <a:buFont typeface="+mj-lt"/>
              <a:buAutoNum type="alphaLcParenR"/>
            </a:pPr>
            <a:r>
              <a:rPr lang="en-US" sz="2100" dirty="0"/>
              <a:t>Postal mail</a:t>
            </a:r>
          </a:p>
          <a:p>
            <a:pPr marL="823913" lvl="1" indent="-457200">
              <a:buFont typeface="+mj-lt"/>
              <a:buAutoNum type="alphaLcParenR"/>
            </a:pPr>
            <a:r>
              <a:rPr lang="en-US" sz="2100" dirty="0"/>
              <a:t>Social media</a:t>
            </a:r>
          </a:p>
          <a:p>
            <a:pPr marL="823913" lvl="1" indent="-457200">
              <a:buFont typeface="+mj-lt"/>
              <a:buAutoNum type="alphaLcParenR"/>
            </a:pPr>
            <a:r>
              <a:rPr lang="en-US" sz="2100" dirty="0"/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2351061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63B47-DE3C-499F-B604-449CEAAB8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Positive Lender Dialogue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AEE4D-A920-4116-B01E-9446A8D7F62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understanding &amp; patience</a:t>
            </a:r>
          </a:p>
          <a:p>
            <a:pPr lvl="1"/>
            <a:r>
              <a:rPr lang="en-US" sz="2000" dirty="0"/>
              <a:t>customer</a:t>
            </a:r>
          </a:p>
          <a:p>
            <a:pPr lvl="1"/>
            <a:r>
              <a:rPr lang="en-US" sz="2000" dirty="0"/>
              <a:t>lender</a:t>
            </a:r>
          </a:p>
          <a:p>
            <a:r>
              <a:rPr lang="en-US" sz="2400" dirty="0"/>
              <a:t>team work (analyst / relationship officer)</a:t>
            </a:r>
          </a:p>
          <a:p>
            <a:r>
              <a:rPr lang="en-US" sz="2400" dirty="0"/>
              <a:t>team with government assistance programs</a:t>
            </a:r>
          </a:p>
          <a:p>
            <a:pPr lvl="1"/>
            <a:r>
              <a:rPr lang="en-US" sz="2000" dirty="0"/>
              <a:t>FSA </a:t>
            </a:r>
          </a:p>
          <a:p>
            <a:pPr lvl="1"/>
            <a:r>
              <a:rPr lang="en-US" sz="2000" dirty="0"/>
              <a:t>agribusinesses</a:t>
            </a:r>
          </a:p>
          <a:p>
            <a:pPr lvl="1"/>
            <a:r>
              <a:rPr lang="en-US" sz="2000" dirty="0"/>
              <a:t>others</a:t>
            </a:r>
          </a:p>
          <a:p>
            <a:r>
              <a:rPr lang="en-US" sz="2400" dirty="0"/>
              <a:t>value added by lenders</a:t>
            </a:r>
          </a:p>
          <a:p>
            <a:pPr lvl="1"/>
            <a:r>
              <a:rPr lang="en-US" sz="2000" dirty="0"/>
              <a:t>curbside service</a:t>
            </a:r>
          </a:p>
          <a:p>
            <a:pPr lvl="1"/>
            <a:r>
              <a:rPr lang="en-US" sz="2000" dirty="0"/>
              <a:t>assist with technology</a:t>
            </a:r>
          </a:p>
          <a:p>
            <a:pPr lvl="1"/>
            <a:r>
              <a:rPr lang="en-US" sz="2000" dirty="0"/>
              <a:t>assist in planning, strategizing, executing, monitoring</a:t>
            </a:r>
            <a:endParaRPr lang="en-US" sz="1800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10C68-8933-482E-8BEE-DE3D6D01C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0C9C8C-6A7F-4C3B-8379-FF1562805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029200" y="3577638"/>
            <a:ext cx="3733800" cy="248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89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9B3C0-68B4-4B5A-9F5A-9F25323F0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Wisdom for Well-being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6164F-FA7E-451A-9344-E575D420B38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806952" cy="4495800"/>
          </a:xfrm>
        </p:spPr>
        <p:txBody>
          <a:bodyPr/>
          <a:lstStyle/>
          <a:p>
            <a:r>
              <a:rPr lang="en-US" sz="2000" dirty="0"/>
              <a:t>meaning of life-  Simon Sinek’s “Start with Why” &amp; questions: how, what &amp; why?</a:t>
            </a:r>
          </a:p>
          <a:p>
            <a:r>
              <a:rPr lang="en-US" sz="2000" dirty="0"/>
              <a:t> meditate</a:t>
            </a:r>
          </a:p>
          <a:p>
            <a:pPr lvl="1"/>
            <a:r>
              <a:rPr lang="en-US" sz="1800" dirty="0"/>
              <a:t>shut down the drama</a:t>
            </a:r>
          </a:p>
          <a:p>
            <a:pPr lvl="1"/>
            <a:r>
              <a:rPr lang="en-US" sz="1800" dirty="0"/>
              <a:t>hear the silence</a:t>
            </a:r>
          </a:p>
          <a:p>
            <a:pPr lvl="1"/>
            <a:r>
              <a:rPr lang="en-US" sz="1800" dirty="0"/>
              <a:t>platform of peace </a:t>
            </a:r>
          </a:p>
          <a:p>
            <a:r>
              <a:rPr lang="en-US" sz="2000" dirty="0"/>
              <a:t>exercise</a:t>
            </a:r>
          </a:p>
          <a:p>
            <a:pPr lvl="1"/>
            <a:r>
              <a:rPr lang="en-US" sz="1800" dirty="0"/>
              <a:t>endorphins</a:t>
            </a:r>
          </a:p>
          <a:p>
            <a:pPr lvl="1"/>
            <a:r>
              <a:rPr lang="en-US" sz="1800" dirty="0"/>
              <a:t>routine</a:t>
            </a:r>
          </a:p>
          <a:p>
            <a:pPr lvl="1"/>
            <a:r>
              <a:rPr lang="en-US" sz="1800" dirty="0"/>
              <a:t>work &amp; life balance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3413C1-9D9E-44D4-A600-B37C7A322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A04BEA-2490-498B-9C4B-7509AA0453D6}"/>
              </a:ext>
            </a:extLst>
          </p:cNvPr>
          <p:cNvSpPr txBox="1">
            <a:spLocks/>
          </p:cNvSpPr>
          <p:nvPr/>
        </p:nvSpPr>
        <p:spPr bwMode="auto">
          <a:xfrm>
            <a:off x="4648200" y="1676400"/>
            <a:ext cx="380695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2900"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2pPr>
            <a:lvl3pPr marL="914400" indent="-22860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2300"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3pPr>
            <a:lvl4pPr marL="1371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4pPr>
            <a:lvl5pPr marL="1828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10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diet</a:t>
            </a:r>
          </a:p>
          <a:p>
            <a:pPr lvl="1"/>
            <a:r>
              <a:rPr lang="en-US" sz="1800" dirty="0"/>
              <a:t>physical health</a:t>
            </a:r>
          </a:p>
          <a:p>
            <a:pPr lvl="1"/>
            <a:r>
              <a:rPr lang="en-US" sz="1800" dirty="0"/>
              <a:t>feel guilty once in awhile</a:t>
            </a:r>
            <a:endParaRPr lang="en-US" sz="1400" dirty="0"/>
          </a:p>
          <a:p>
            <a:r>
              <a:rPr lang="en-US" sz="2000" dirty="0"/>
              <a:t>sleep</a:t>
            </a:r>
          </a:p>
          <a:p>
            <a:pPr lvl="1"/>
            <a:r>
              <a:rPr lang="en-US" sz="1800" dirty="0"/>
              <a:t>replenish the body</a:t>
            </a:r>
          </a:p>
          <a:p>
            <a:r>
              <a:rPr lang="en-US" sz="2000" dirty="0"/>
              <a:t>positive support network</a:t>
            </a:r>
          </a:p>
          <a:p>
            <a:pPr lvl="1"/>
            <a:r>
              <a:rPr lang="en-US" sz="1800" dirty="0">
                <a:solidFill>
                  <a:prstClr val="black"/>
                </a:solidFill>
              </a:rPr>
              <a:t>financial net worth is not equal to self worth in life </a:t>
            </a:r>
            <a:endParaRPr lang="en-US" sz="1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FCE426-823A-4EEF-9FDD-A5DA54206A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43600" y="4800600"/>
            <a:ext cx="2286000" cy="152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47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3378-8A12-492D-BCD9-518A70F27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000" dirty="0"/>
            </a:br>
            <a:r>
              <a:rPr lang="en-US" sz="4000" dirty="0"/>
              <a:t>Black Swan Progression -</a:t>
            </a:r>
            <a:br>
              <a:rPr lang="en-US" sz="4000" dirty="0"/>
            </a:br>
            <a:r>
              <a:rPr lang="en-US" sz="4000" dirty="0"/>
              <a:t>Angry Bird </a:t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CB88CE0-64B7-4A95-8678-DCA77BE38B3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39000" y="228600"/>
            <a:ext cx="1371759" cy="8572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5FF29-61EF-4CC2-ADE5-B767BC980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95CFE33-C0A2-40A3-BFFA-E4496E27B221}"/>
              </a:ext>
            </a:extLst>
          </p:cNvPr>
          <p:cNvSpPr txBox="1">
            <a:spLocks/>
          </p:cNvSpPr>
          <p:nvPr/>
        </p:nvSpPr>
        <p:spPr bwMode="auto">
          <a:xfrm>
            <a:off x="609600" y="1524000"/>
            <a:ext cx="53340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2900"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2pPr>
            <a:lvl3pPr marL="914400" indent="-22860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2300"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3pPr>
            <a:lvl4pPr marL="1371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4pPr>
            <a:lvl5pPr marL="1828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10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i="1" dirty="0"/>
              <a:t>Angry Bird or Phase II – Ripple  </a:t>
            </a:r>
          </a:p>
          <a:p>
            <a:pPr marL="0" indent="0">
              <a:buNone/>
            </a:pPr>
            <a:r>
              <a:rPr lang="en-US" sz="1800" b="1" i="1" dirty="0"/>
              <a:t>(May 1 to December 31, 2020)</a:t>
            </a:r>
          </a:p>
          <a:p>
            <a:r>
              <a:rPr lang="en-US" sz="1800" dirty="0"/>
              <a:t>recovery plan nationally/globally</a:t>
            </a:r>
          </a:p>
          <a:p>
            <a:r>
              <a:rPr lang="en-US" sz="1800" dirty="0"/>
              <a:t>realization of job loss</a:t>
            </a:r>
          </a:p>
          <a:p>
            <a:r>
              <a:rPr lang="en-US" sz="1800" dirty="0"/>
              <a:t>business failures</a:t>
            </a:r>
          </a:p>
          <a:p>
            <a:r>
              <a:rPr lang="en-US" sz="1800" dirty="0"/>
              <a:t>systems of health surveillance</a:t>
            </a:r>
          </a:p>
          <a:p>
            <a:r>
              <a:rPr lang="en-US" sz="1800" dirty="0"/>
              <a:t>deglobalization discussions </a:t>
            </a:r>
          </a:p>
          <a:p>
            <a:r>
              <a:rPr lang="en-US" sz="1800" dirty="0"/>
              <a:t>trade issues</a:t>
            </a:r>
          </a:p>
          <a:p>
            <a:r>
              <a:rPr lang="en-US" sz="1800" dirty="0"/>
              <a:t>volatility based on headlines</a:t>
            </a:r>
          </a:p>
          <a:p>
            <a:pPr marL="0" indent="0">
              <a:buNone/>
            </a:pPr>
            <a:r>
              <a:rPr lang="en-US" sz="1800" b="1" i="1" dirty="0"/>
              <a:t>Personal/Society/Government:</a:t>
            </a:r>
            <a:r>
              <a:rPr lang="en-US" sz="1800" dirty="0"/>
              <a:t>	</a:t>
            </a:r>
          </a:p>
          <a:p>
            <a:r>
              <a:rPr lang="en-US" sz="1900" dirty="0"/>
              <a:t>revenge</a:t>
            </a:r>
          </a:p>
          <a:p>
            <a:r>
              <a:rPr lang="en-US" sz="1900" dirty="0"/>
              <a:t>blame</a:t>
            </a:r>
          </a:p>
          <a:p>
            <a:r>
              <a:rPr lang="en-US" sz="1900" dirty="0"/>
              <a:t>confusion</a:t>
            </a:r>
          </a:p>
          <a:p>
            <a:r>
              <a:rPr lang="en-US" sz="1900" dirty="0"/>
              <a:t>frustration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B97C27-8475-4517-8C3A-14EC09361CDD}"/>
              </a:ext>
            </a:extLst>
          </p:cNvPr>
          <p:cNvSpPr txBox="1"/>
          <p:nvPr/>
        </p:nvSpPr>
        <p:spPr>
          <a:xfrm>
            <a:off x="5867400" y="1600200"/>
            <a:ext cx="3124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b="1" i="1" dirty="0"/>
              <a:t>Needs: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support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okay to </a:t>
            </a:r>
            <a:r>
              <a:rPr lang="en-US" sz="1600"/>
              <a:t>feel a loss</a:t>
            </a:r>
            <a:endParaRPr lang="en-US" sz="16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collaboration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critical thinking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unintended consequences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F6596F-01A9-4A0F-8A35-4B12FD8A4563}"/>
              </a:ext>
            </a:extLst>
          </p:cNvPr>
          <p:cNvSpPr txBox="1"/>
          <p:nvPr/>
        </p:nvSpPr>
        <p:spPr>
          <a:xfrm>
            <a:off x="3352800" y="6400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More baby black swans?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7B6801-3456-4D09-A2FC-6F9161AA23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3505200"/>
            <a:ext cx="2956816" cy="285927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A5E94C4-3ADF-4E9F-B208-845DD0ED84FB}"/>
              </a:ext>
            </a:extLst>
          </p:cNvPr>
          <p:cNvCxnSpPr>
            <a:cxnSpLocks/>
          </p:cNvCxnSpPr>
          <p:nvPr/>
        </p:nvCxnSpPr>
        <p:spPr>
          <a:xfrm>
            <a:off x="5029200" y="4495800"/>
            <a:ext cx="1828800" cy="0"/>
          </a:xfrm>
          <a:prstGeom prst="straightConnector1">
            <a:avLst/>
          </a:prstGeom>
          <a:ln w="88900">
            <a:solidFill>
              <a:srgbClr val="C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142F0FF-315F-4B11-9D44-A1D38D625B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200" y="5181600"/>
            <a:ext cx="1646063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80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3378-8A12-492D-BCD9-518A70F27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Black Swan Progression - </a:t>
            </a:r>
            <a:br>
              <a:rPr lang="en-US" sz="4000" dirty="0"/>
            </a:br>
            <a:r>
              <a:rPr lang="en-US" sz="4000" dirty="0"/>
              <a:t>Phoenix “Mythical Bird”    </a:t>
            </a:r>
            <a:endParaRPr lang="en-US" sz="36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CB88CE0-64B7-4A95-8678-DCA77BE38B3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39000" y="228600"/>
            <a:ext cx="1371759" cy="8572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5FF29-61EF-4CC2-ADE5-B767BC980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95CFE33-C0A2-40A3-BFFA-E4496E27B221}"/>
              </a:ext>
            </a:extLst>
          </p:cNvPr>
          <p:cNvSpPr txBox="1">
            <a:spLocks/>
          </p:cNvSpPr>
          <p:nvPr/>
        </p:nvSpPr>
        <p:spPr bwMode="auto">
          <a:xfrm>
            <a:off x="609600" y="1524000"/>
            <a:ext cx="5486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2900"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2pPr>
            <a:lvl3pPr marL="914400" indent="-22860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2300"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3pPr>
            <a:lvl4pPr marL="1371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4pPr>
            <a:lvl5pPr marL="1828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C0BEAF"/>
              </a:buClr>
              <a:buSzPct val="10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i="1" dirty="0"/>
              <a:t>Phoenix or Phase III – Ripple  </a:t>
            </a:r>
          </a:p>
          <a:p>
            <a:pPr marL="0" indent="0">
              <a:buNone/>
            </a:pPr>
            <a:r>
              <a:rPr lang="en-US" sz="1600" b="1" i="1" dirty="0"/>
              <a:t>(January 1, 2021 - 2022 &amp; Beyond)</a:t>
            </a:r>
            <a:endParaRPr lang="en-US" sz="1800" b="1" i="1" dirty="0"/>
          </a:p>
          <a:p>
            <a:r>
              <a:rPr lang="en-US" sz="1800" dirty="0"/>
              <a:t>commitment to move forward driven by young leadership</a:t>
            </a:r>
          </a:p>
          <a:p>
            <a:r>
              <a:rPr lang="en-US" sz="1800" dirty="0"/>
              <a:t>new business models</a:t>
            </a:r>
          </a:p>
          <a:p>
            <a:r>
              <a:rPr lang="en-US" sz="1800" dirty="0"/>
              <a:t>question of consolidation: </a:t>
            </a:r>
          </a:p>
          <a:p>
            <a:pPr lvl="1"/>
            <a:r>
              <a:rPr lang="en-US" sz="1500" dirty="0"/>
              <a:t>big business vs. small business</a:t>
            </a:r>
          </a:p>
          <a:p>
            <a:r>
              <a:rPr lang="en-US" sz="1800" dirty="0"/>
              <a:t>accelerated deglobalization </a:t>
            </a:r>
          </a:p>
          <a:p>
            <a:r>
              <a:rPr lang="en-US" sz="1800" dirty="0"/>
              <a:t>AI &amp; privacy balance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/>
              <a:t>accelerated innovation in health systems</a:t>
            </a:r>
          </a:p>
          <a:p>
            <a:r>
              <a:rPr lang="en-US" sz="1800" dirty="0"/>
              <a:t>TSA all the time</a:t>
            </a:r>
          </a:p>
          <a:p>
            <a:pPr marL="0" indent="0">
              <a:buNone/>
            </a:pPr>
            <a:r>
              <a:rPr lang="en-US" sz="1800" b="1" i="1" dirty="0"/>
              <a:t>Personal:</a:t>
            </a:r>
            <a:r>
              <a:rPr lang="en-US" sz="1800" dirty="0"/>
              <a:t>	</a:t>
            </a:r>
          </a:p>
          <a:p>
            <a:r>
              <a:rPr lang="en-US" sz="1800" dirty="0"/>
              <a:t>more energy</a:t>
            </a:r>
          </a:p>
          <a:p>
            <a:r>
              <a:rPr lang="en-US" sz="1800" dirty="0"/>
              <a:t>commitment to move forward</a:t>
            </a:r>
          </a:p>
          <a:p>
            <a:r>
              <a:rPr lang="en-US" sz="1800" dirty="0"/>
              <a:t>adjustment &amp; focus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B97C27-8475-4517-8C3A-14EC09361CDD}"/>
              </a:ext>
            </a:extLst>
          </p:cNvPr>
          <p:cNvSpPr txBox="1"/>
          <p:nvPr/>
        </p:nvSpPr>
        <p:spPr>
          <a:xfrm>
            <a:off x="6019800" y="1676400"/>
            <a:ext cx="312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b="1" i="1" dirty="0"/>
              <a:t>Needs: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creative leadership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innovation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adaptation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new models for success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25C792-3BE8-4D25-9FCF-56EA3DDF8A01}"/>
              </a:ext>
            </a:extLst>
          </p:cNvPr>
          <p:cNvSpPr txBox="1"/>
          <p:nvPr/>
        </p:nvSpPr>
        <p:spPr>
          <a:xfrm>
            <a:off x="3505200" y="6400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More baby black swans?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F11FA8-45DF-41D6-9F10-C6B9EAE1E1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3505200"/>
            <a:ext cx="2956816" cy="285927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DC4FFF6-9005-4F9C-A9A7-27CFFC5AC390}"/>
              </a:ext>
            </a:extLst>
          </p:cNvPr>
          <p:cNvCxnSpPr>
            <a:cxnSpLocks/>
          </p:cNvCxnSpPr>
          <p:nvPr/>
        </p:nvCxnSpPr>
        <p:spPr>
          <a:xfrm>
            <a:off x="5105400" y="4114800"/>
            <a:ext cx="1828800" cy="0"/>
          </a:xfrm>
          <a:prstGeom prst="straightConnector1">
            <a:avLst/>
          </a:prstGeom>
          <a:ln w="88900">
            <a:solidFill>
              <a:srgbClr val="C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6B016FDC-E9C4-4FC6-9D26-D0D6EBFA5D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038600" y="5029200"/>
            <a:ext cx="1649714" cy="122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62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6D8D3-5493-4541-A0C7-01CA8CD30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Phoenix: Business Model of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4B02A-E3FC-4476-8045-AAACE84D314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6321552" cy="4495800"/>
          </a:xfrm>
        </p:spPr>
        <p:txBody>
          <a:bodyPr/>
          <a:lstStyle/>
          <a:p>
            <a:r>
              <a:rPr lang="en-US" dirty="0"/>
              <a:t>resilient</a:t>
            </a:r>
          </a:p>
          <a:p>
            <a:r>
              <a:rPr lang="en-US" dirty="0"/>
              <a:t>agile</a:t>
            </a:r>
          </a:p>
          <a:p>
            <a:r>
              <a:rPr lang="en-US" dirty="0"/>
              <a:t>entrepreneurial / innovative</a:t>
            </a:r>
          </a:p>
          <a:p>
            <a:r>
              <a:rPr lang="en-US" dirty="0"/>
              <a:t>high business IQ</a:t>
            </a:r>
          </a:p>
          <a:p>
            <a:r>
              <a:rPr lang="en-US" dirty="0"/>
              <a:t>align with rapidly changing marketplace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32AA2-4BCB-446F-8F51-5A3D41972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2FC644E-799D-4614-9257-477F62F662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24600" y="2362200"/>
            <a:ext cx="2018118" cy="246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8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EF9D1-E207-48F7-A851-FA552DF3A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Poll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94AB9-2224-4095-BFD5-5A6BC7343E2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long do you think the recession will last?</a:t>
            </a:r>
          </a:p>
          <a:p>
            <a:pPr marL="881063" lvl="1" indent="-514350">
              <a:buFont typeface="+mj-lt"/>
              <a:buAutoNum type="alphaLcParenR"/>
            </a:pPr>
            <a:r>
              <a:rPr lang="en-US" dirty="0"/>
              <a:t>&lt;9 months</a:t>
            </a:r>
          </a:p>
          <a:p>
            <a:pPr marL="881063" lvl="1" indent="-514350">
              <a:buFont typeface="+mj-lt"/>
              <a:buAutoNum type="alphaLcParenR"/>
            </a:pPr>
            <a:r>
              <a:rPr lang="en-US" dirty="0"/>
              <a:t>9-18 months</a:t>
            </a:r>
          </a:p>
          <a:p>
            <a:pPr marL="881063" lvl="1" indent="-514350">
              <a:buFont typeface="+mj-lt"/>
              <a:buAutoNum type="alphaLcParenR"/>
            </a:pPr>
            <a:r>
              <a:rPr lang="en-US" dirty="0"/>
              <a:t>&gt;18 months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62D2-5853-4128-B7D7-D90E5AE58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B3B5DE-1E9A-4C8E-8A55-84C0020405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24600" y="3505200"/>
            <a:ext cx="204723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64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331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28" tIns="45714" rIns="91428" bIns="45714" anchor="ctr" anchorCtr="0"/>
          <a:lstStyle/>
          <a:p>
            <a:pPr eaLnBrk="1" hangingPunct="1"/>
            <a:r>
              <a:rPr lang="en-US" sz="4000" dirty="0"/>
              <a:t>Dangerous Curves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933316" name="TextBox 4"/>
          <p:cNvSpPr txBox="1">
            <a:spLocks noChangeArrowheads="1"/>
          </p:cNvSpPr>
          <p:nvPr/>
        </p:nvSpPr>
        <p:spPr bwMode="auto">
          <a:xfrm>
            <a:off x="401783" y="6415738"/>
            <a:ext cx="7827818" cy="27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 algn="l" defTabSz="977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95338" indent="-306388" algn="l" defTabSz="977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23963" indent="-246063" algn="l" defTabSz="9779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2913" indent="-244475" algn="l" defTabSz="977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1863" indent="-244475" algn="l" defTabSz="9779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59063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16263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73463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0663" indent="-244475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dirty="0">
                <a:latin typeface="Arial" pitchFamily="34" charset="0"/>
              </a:rPr>
              <a:t>Source: Federal Reserve </a:t>
            </a:r>
            <a:r>
              <a:rPr lang="en-US" sz="1200" dirty="0">
                <a:latin typeface="Arial" pitchFamily="34" charset="0"/>
                <a:hlinkClick r:id="rId3"/>
              </a:rPr>
              <a:t>https://www.newyorkfed.org/medialibrary/media/research/capital_markets/Prob_Rec.pdf 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086" y="5957652"/>
            <a:ext cx="8798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Probability of a recession in the next 12 months as predicted by the Treasury Spread = 25.20%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9859DF-8279-422E-8B06-681C2B483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072" y="1551551"/>
            <a:ext cx="8271627" cy="440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28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BD1A9-E313-434A-AB5B-1D7AC0714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Compare &amp; Contrast</a:t>
            </a:r>
            <a:br>
              <a:rPr lang="en-US" sz="4000" dirty="0"/>
            </a:br>
            <a:r>
              <a:rPr lang="en-US" sz="4000" dirty="0"/>
              <a:t>2008-09 to 2020                          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26F1A-B00B-4BEB-9CA9-5AC0EA16D04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2008-2009 Financial Shock</a:t>
            </a:r>
          </a:p>
          <a:p>
            <a:pPr lvl="1"/>
            <a:r>
              <a:rPr lang="en-US" dirty="0"/>
              <a:t>asset bubble - paper wealth destruction</a:t>
            </a:r>
          </a:p>
          <a:p>
            <a:pPr lvl="1"/>
            <a:r>
              <a:rPr lang="en-US" dirty="0"/>
              <a:t>central banks globally - quantitative easing</a:t>
            </a:r>
          </a:p>
          <a:p>
            <a:pPr lvl="1"/>
            <a:r>
              <a:rPr lang="en-US" dirty="0"/>
              <a:t>V shaped recession</a:t>
            </a:r>
          </a:p>
          <a:p>
            <a:pPr lvl="1"/>
            <a:r>
              <a:rPr lang="en-US" dirty="0"/>
              <a:t>residential &amp; commercial real estate</a:t>
            </a:r>
          </a:p>
          <a:p>
            <a:pPr lvl="1"/>
            <a:r>
              <a:rPr lang="en-US" dirty="0"/>
              <a:t>flaws in the banking system</a:t>
            </a:r>
          </a:p>
          <a:p>
            <a:pPr lvl="1"/>
            <a:r>
              <a:rPr lang="en-US" dirty="0"/>
              <a:t>consumer behaviors, temporary shock</a:t>
            </a:r>
          </a:p>
          <a:p>
            <a:pPr lvl="1"/>
            <a:r>
              <a:rPr lang="en-US" dirty="0"/>
              <a:t>coastal &amp; sand states oriented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51F644-65E4-44C3-B25F-6CA7A0360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864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BD1A9-E313-434A-AB5B-1D7AC0714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Compare &amp; Contrast</a:t>
            </a:r>
            <a:br>
              <a:rPr lang="en-US" sz="4000" dirty="0"/>
            </a:br>
            <a:r>
              <a:rPr lang="en-US" sz="4000" dirty="0"/>
              <a:t>2008-09 to 2020                          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26F1A-B00B-4BEB-9CA9-5AC0EA16D04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2020 Pandemic </a:t>
            </a:r>
          </a:p>
          <a:p>
            <a:pPr lvl="1"/>
            <a:r>
              <a:rPr lang="en-US" dirty="0"/>
              <a:t>sudden impact/shock disruption </a:t>
            </a:r>
          </a:p>
          <a:p>
            <a:pPr lvl="1"/>
            <a:r>
              <a:rPr lang="en-US" dirty="0"/>
              <a:t>economic behavioral changes/basics </a:t>
            </a:r>
          </a:p>
          <a:p>
            <a:pPr lvl="1"/>
            <a:r>
              <a:rPr lang="en-US" dirty="0"/>
              <a:t>no pattern corrective action- health</a:t>
            </a:r>
          </a:p>
          <a:p>
            <a:pPr lvl="1"/>
            <a:r>
              <a:rPr lang="en-US" dirty="0"/>
              <a:t>Nike swoosh shaped recession</a:t>
            </a:r>
          </a:p>
          <a:p>
            <a:pPr lvl="2"/>
            <a:r>
              <a:rPr lang="en-US" dirty="0"/>
              <a:t>size 6 or size 14-18?</a:t>
            </a:r>
          </a:p>
          <a:p>
            <a:pPr lvl="1"/>
            <a:r>
              <a:rPr lang="en-US" dirty="0"/>
              <a:t>longer term wealth destruction</a:t>
            </a:r>
          </a:p>
          <a:p>
            <a:pPr lvl="1"/>
            <a:r>
              <a:rPr lang="en-US" dirty="0"/>
              <a:t>loss of purchasing power</a:t>
            </a:r>
          </a:p>
          <a:p>
            <a:pPr lvl="1"/>
            <a:r>
              <a:rPr lang="en-US" dirty="0"/>
              <a:t>re emerging bio shocks / cyber attacks</a:t>
            </a:r>
          </a:p>
          <a:p>
            <a:pPr lvl="1"/>
            <a:r>
              <a:rPr lang="en-US" dirty="0"/>
              <a:t>southern hemisphere bio shocks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51F644-65E4-44C3-B25F-6CA7A0360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BA299E-8659-49C7-9C81-4AC574E72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29400" y="3581400"/>
            <a:ext cx="1557337" cy="83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940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30811 AgriVisions New Templat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91343</TotalTime>
  <Words>1752</Words>
  <Application>Microsoft Office PowerPoint</Application>
  <PresentationFormat>On-screen Show (4:3)</PresentationFormat>
  <Paragraphs>334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Garamond</vt:lpstr>
      <vt:lpstr>Tw Cen MT</vt:lpstr>
      <vt:lpstr>Wingdings</vt:lpstr>
      <vt:lpstr>030811 AgriVisions New Template</vt:lpstr>
      <vt:lpstr>Agriculture &amp; Ag Lending in a Black Swan Environment</vt:lpstr>
      <vt:lpstr>Black Swan Progression - Dirty Bird  </vt:lpstr>
      <vt:lpstr> Black Swan Progression - Angry Bird  </vt:lpstr>
      <vt:lpstr>Black Swan Progression -  Phoenix “Mythical Bird”    </vt:lpstr>
      <vt:lpstr>Phoenix: Business Model of the Future</vt:lpstr>
      <vt:lpstr>Poll #1</vt:lpstr>
      <vt:lpstr>Dangerous Curves</vt:lpstr>
      <vt:lpstr>Compare &amp; Contrast 2008-09 to 2020                           1</vt:lpstr>
      <vt:lpstr>Compare &amp; Contrast 2008-09 to 2020                           2</vt:lpstr>
      <vt:lpstr>Maslow’s Hierarchy of Needs</vt:lpstr>
      <vt:lpstr>Post COVID Consumer               1</vt:lpstr>
      <vt:lpstr>Post COVID Consumer               2</vt:lpstr>
      <vt:lpstr>36.5 Million Filings for Unemployment Benefits</vt:lpstr>
      <vt:lpstr>Economic Indicators Watchlist  May &amp; June</vt:lpstr>
      <vt:lpstr>Macro Farm Economics-  Grain</vt:lpstr>
      <vt:lpstr>PowerPoint Presentation</vt:lpstr>
      <vt:lpstr>Macro Farm Economics- Livestock</vt:lpstr>
      <vt:lpstr>Poll #2</vt:lpstr>
      <vt:lpstr>COVID-19 Land Values</vt:lpstr>
      <vt:lpstr>COVID-19 The Black Swan Disruptor- Positives for Agriculture</vt:lpstr>
      <vt:lpstr>Customer Plan for Navigating the Whitewater of COVID-19</vt:lpstr>
      <vt:lpstr>Business IQ: Management Factors Critical Questions for Crucial Conversations</vt:lpstr>
      <vt:lpstr>Business IQ: Management Factors Critical Questions for Crucial Conversations  1</vt:lpstr>
      <vt:lpstr>Business IQ: Management Factors Critical Questions for Crucial Conversations  2</vt:lpstr>
      <vt:lpstr>Lender Plan for Navigating the Whitewater of COVID-19</vt:lpstr>
      <vt:lpstr>Poll #3</vt:lpstr>
      <vt:lpstr>Positive Lender Dialogue</vt:lpstr>
      <vt:lpstr>Wisdom for Well-being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&amp; Agrilending</dc:title>
  <dc:creator>VT</dc:creator>
  <cp:lastModifiedBy>angela meadows</cp:lastModifiedBy>
  <cp:revision>2348</cp:revision>
  <cp:lastPrinted>2020-02-05T18:05:07Z</cp:lastPrinted>
  <dcterms:created xsi:type="dcterms:W3CDTF">2011-03-16T15:59:08Z</dcterms:created>
  <dcterms:modified xsi:type="dcterms:W3CDTF">2020-05-18T20:49:47Z</dcterms:modified>
</cp:coreProperties>
</file>